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Εισαγωγή" id="{A4D9EF5F-54D0-43CD-8358-D58B251CA72F}">
          <p14:sldIdLst>
            <p14:sldId id="256"/>
          </p14:sldIdLst>
        </p14:section>
        <p14:section name="1η εργασία" id="{4DF6768E-4FCB-4EC1-ABD2-15ACE3D97F26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2η εργασία" id="{BBB21D7A-B0B0-4BCB-A8B2-74327E63A34A}">
          <p14:sldIdLst>
            <p14:sldId id="265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6DC0F-723B-416A-9197-06CB4244E1EE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3A92-D194-4102-84ED-02ED7AAE4964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24302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E83A92-D194-4102-84ED-02ED7AAE4964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3822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E67310C-9392-11FA-9787-7E26C768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BCC78506-C3E7-EBCB-89E0-48F9D92806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6B95C80B-E78F-155F-9081-77ED826E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3D556AD-85BE-525F-2368-2BA4CB9EA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BD9DDF3-47FE-9EED-EDF5-D3A33E175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8496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194EDE9-3921-F4AC-EDE7-A9DE01B2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12C6714D-7ABA-E79D-2757-484F3E8C1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D025A7F-62A9-A4F3-91BA-9123C5B85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AF785E3-D32D-6F25-2205-1063461EF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2FA50952-1B6B-6055-F2B1-8DB751343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834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>
            <a:extLst>
              <a:ext uri="{FF2B5EF4-FFF2-40B4-BE49-F238E27FC236}">
                <a16:creationId xmlns:a16="http://schemas.microsoft.com/office/drawing/2014/main" id="{8666C60A-2671-3971-023E-937D4166A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ατακόρυφου κειμένου 2">
            <a:extLst>
              <a:ext uri="{FF2B5EF4-FFF2-40B4-BE49-F238E27FC236}">
                <a16:creationId xmlns:a16="http://schemas.microsoft.com/office/drawing/2014/main" id="{8C717DC1-26A9-92A2-0625-E7D69B019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CF3A09E-228A-6F04-4E1F-54A130C0E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485FE106-0AE4-5D94-E13C-E965EB28C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28A5759-8B03-6215-CC53-D6057B2C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2048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75367E0-A8AA-C7FD-E959-196D0EB2F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C7CA359-148B-9DC1-7ADF-6BC0EC6D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E5AA585-068A-3FD0-8DFD-66CA50F1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10D97DE-35F8-99F8-0EB8-A04892BE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E511A96-37A5-5D0C-81EB-8C65AFE9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649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D30FE97-4216-E249-AAA6-450F8EBC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0237A0B5-F78D-319C-4C89-4799F2BBC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F47A188-1E4F-628C-E93F-A93392BD8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DCEC21C-BF65-052A-275F-1E52CF78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A26EBB8-51E1-DAFB-9356-3FF0F4E6D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556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26B18A2-FAA4-2964-0FC0-CAE0E6052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932F85C-2D9B-3D5A-CCB7-51A6E1360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10FED8D6-C0E8-5995-D55B-78EA73268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25A067F-E72E-7347-9078-4A60B09F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B00E5045-528D-662E-A7B9-4CEFEF5C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2C11DB9-9034-92D7-E60A-372C691E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9174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630B46B-FE99-3933-C309-9C3BFEEE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FB3045B9-50DF-BE09-5D32-922972313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0446F9-044E-F7EE-894A-0A4B74F41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5" name="Θέση κειμένου 4">
            <a:extLst>
              <a:ext uri="{FF2B5EF4-FFF2-40B4-BE49-F238E27FC236}">
                <a16:creationId xmlns:a16="http://schemas.microsoft.com/office/drawing/2014/main" id="{200C11B1-83AA-7784-FB7A-43CE89737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37BB7EF-469F-5FB6-07A3-DABB4F5CB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0114B6E4-B51F-22EB-36D9-2030A2DF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30060293-20E6-BED6-E6A9-D1F3884D0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9A480447-14EC-45F4-1CC2-14DE7918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04602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67EC70D-6965-E904-9D2A-BF09C01B5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8EAF32F-709E-7F97-2AFF-5D7CFA6E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9BAB180-85CF-DEF1-B9EF-A55A32C86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628526C9-5FDC-599B-945A-E99CAC87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6924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6F676C3-A687-7967-79BC-F67176E7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082538CD-C4B7-FB52-B0E1-C8BF32B9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C7BFEA3B-1460-984F-57D9-B9CE24FC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03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07401E1-3A6B-9B95-3A0D-C4D608F3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1B02216-FB24-6C7A-4DDD-DF1C2FAB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52725BA8-2AEF-1E76-41F4-B2AFC4356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44C0960-B3DB-8101-E1A5-E29AB87B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A27086D4-5A1C-956C-8605-4F134FAB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57E2FEFB-6A63-8A0B-0C4F-153F2CA75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7331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5C3C48-2156-58A5-9B84-866C9DB6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εικόνας 2">
            <a:extLst>
              <a:ext uri="{FF2B5EF4-FFF2-40B4-BE49-F238E27FC236}">
                <a16:creationId xmlns:a16="http://schemas.microsoft.com/office/drawing/2014/main" id="{0EF33376-50A0-D7FA-63D1-04CF54C5E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744FECE0-95F9-332F-5DDE-C44E038D6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63AF585-F523-5A64-6BDB-0F786F9B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9ABE1F8A-03B6-2A50-2B45-64D7B3B04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7804180-6EFF-9EB4-53A6-898DEB74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6527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>
            <a:extLst>
              <a:ext uri="{FF2B5EF4-FFF2-40B4-BE49-F238E27FC236}">
                <a16:creationId xmlns:a16="http://schemas.microsoft.com/office/drawing/2014/main" id="{0E99FEE8-8180-17C5-9B3E-3701363E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772E2A3-5D01-B3C9-4CF4-E3965553C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52592967-8834-198D-DC79-6F7E4D3BEE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91038B-1B43-4E3B-A990-D98E75D44790}" type="datetimeFigureOut">
              <a:rPr lang="el-GR" smtClean="0"/>
              <a:t>7/12/2025</a:t>
            </a:fld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248ECC56-DFD6-2FC6-226F-7AE01E1E8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9FDFFBDD-73F8-B14D-9636-7AAFF631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CAA6AD-B955-4523-8304-30254ADC9E1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06066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Εικόνα 8" descr="Εικόνα που περιέχει ζωγραφική, σκίτσο/σχέδιο, ζωγραφιά, μοντέρνα τέχ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26EDB3AC-D10B-E7BA-FF7D-3B9C2CD28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8181" b="-1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Τίτλος 5">
            <a:extLst>
              <a:ext uri="{FF2B5EF4-FFF2-40B4-BE49-F238E27FC236}">
                <a16:creationId xmlns:a16="http://schemas.microsoft.com/office/drawing/2014/main" id="{68D90FFE-1FA9-AC75-A9BF-43AA71288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BerlBus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br>
              <a:rPr lang="el-GR" sz="4800" dirty="0"/>
            </a:br>
            <a:r>
              <a:rPr lang="el-GR" sz="4800" dirty="0"/>
              <a:t>Το λεωφορείο για την πιο άνετη περιήγηση του Βερολίνου</a:t>
            </a:r>
          </a:p>
        </p:txBody>
      </p:sp>
      <p:sp>
        <p:nvSpPr>
          <p:cNvPr id="7" name="Υπότιτλος 6">
            <a:extLst>
              <a:ext uri="{FF2B5EF4-FFF2-40B4-BE49-F238E27FC236}">
                <a16:creationId xmlns:a16="http://schemas.microsoft.com/office/drawing/2014/main" id="{30A9F59A-DD30-BCA7-933B-373891906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l-GR" sz="2000" dirty="0" err="1"/>
              <a:t>Βασίλαινα</a:t>
            </a:r>
            <a:r>
              <a:rPr lang="el-GR" sz="2000" dirty="0"/>
              <a:t> Μαρία (Π23015)</a:t>
            </a:r>
          </a:p>
          <a:p>
            <a:pPr algn="l"/>
            <a:r>
              <a:rPr lang="el-GR" sz="2000" dirty="0" err="1"/>
              <a:t>Γρηγοράσκου</a:t>
            </a:r>
            <a:r>
              <a:rPr lang="el-GR" sz="2000" dirty="0"/>
              <a:t> Τερέζα (Π22037)</a:t>
            </a:r>
          </a:p>
          <a:p>
            <a:pPr algn="l"/>
            <a:r>
              <a:rPr lang="el-GR" sz="2000" dirty="0" err="1"/>
              <a:t>Κελεσίδης</a:t>
            </a:r>
            <a:r>
              <a:rPr lang="el-GR" sz="2000" dirty="0"/>
              <a:t> Παναγιώτης (Π23236)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13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D1AC5A-3DE4-61A6-D046-6E6AFCA16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AB158E09-5789-3878-5AA9-1903DF9E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6A5F498-E853-0BEF-07EC-67256D525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Μοντέλο Norman 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6BF59ECD-8889-E304-99B9-228EC5239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Με β</a:t>
            </a:r>
            <a:r>
              <a:rPr lang="en-US" sz="2000" dirty="0" err="1"/>
              <a:t>άση</a:t>
            </a:r>
            <a:r>
              <a:rPr lang="en-US" sz="2000" dirty="0"/>
              <a:t> </a:t>
            </a:r>
            <a:r>
              <a:rPr lang="en-US" sz="2000" dirty="0" err="1"/>
              <a:t>το</a:t>
            </a:r>
            <a:r>
              <a:rPr lang="en-US" sz="2000" dirty="0"/>
              <a:t> </a:t>
            </a:r>
            <a:r>
              <a:rPr lang="en-US" sz="2000" dirty="0" err="1"/>
              <a:t>μοντέλο</a:t>
            </a:r>
            <a:r>
              <a:rPr lang="en-US" sz="2000" dirty="0"/>
              <a:t> </a:t>
            </a:r>
            <a:r>
              <a:rPr lang="en-US" sz="2000" dirty="0" err="1"/>
              <a:t>του</a:t>
            </a:r>
            <a:r>
              <a:rPr lang="en-US" sz="2000" dirty="0"/>
              <a:t> Norman </a:t>
            </a:r>
            <a:r>
              <a:rPr lang="en-US" sz="2000" dirty="0" err="1"/>
              <a:t>δημιουργήσ</a:t>
            </a:r>
            <a:r>
              <a:rPr lang="en-US" sz="2000" dirty="0"/>
              <a:t>αμε τα 4 πίνακες σχεδιασμού ενεργειών συστήματος διεπαφής</a:t>
            </a:r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74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CD378F-829A-1F7D-2DE9-7C5CE4E03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0B3F22-FF31-840C-BF35-2EADE2B53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B2329490-4B6C-7C50-7691-9F7098318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87E2AF6-28AA-53EB-87E3-74FA2A6F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E6E2E2F7-F9D8-EB9E-A5A5-85857B91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625683"/>
            <a:ext cx="4023360" cy="183616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dirty="0" err="1"/>
              <a:t>Μοντέλο</a:t>
            </a:r>
            <a:r>
              <a:rPr lang="en-US" sz="4000" dirty="0"/>
              <a:t> Norman </a:t>
            </a:r>
            <a:r>
              <a:rPr lang="el-GR" sz="4000" dirty="0"/>
              <a:t>Παραγγελία Καφέ </a:t>
            </a:r>
            <a:r>
              <a:rPr lang="el-GR" sz="3600" i="1" dirty="0"/>
              <a:t>1</a:t>
            </a:r>
            <a:r>
              <a:rPr lang="el-GR" sz="3600" i="1" baseline="30000" dirty="0"/>
              <a:t>η</a:t>
            </a:r>
            <a:r>
              <a:rPr lang="el-GR" sz="3600" i="1" dirty="0"/>
              <a:t> </a:t>
            </a:r>
            <a:r>
              <a:rPr lang="el-GR" sz="3600" i="1" dirty="0" err="1"/>
              <a:t>διεπαφή</a:t>
            </a:r>
            <a:endParaRPr lang="en-US" sz="3600" i="1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23B6B874-EF7A-5660-26AC-018FE63A9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F084E0-EC39-AD65-8A16-29532B56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Θέση περιεχομένου 9">
            <a:extLst>
              <a:ext uri="{FF2B5EF4-FFF2-40B4-BE49-F238E27FC236}">
                <a16:creationId xmlns:a16="http://schemas.microsoft.com/office/drawing/2014/main" id="{20361F72-2F45-B360-AC64-C3B8B68DA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4798" y="2570744"/>
            <a:ext cx="5720978" cy="3519488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981F2CF8-47D1-D45E-DD2F-D4E5A4F3E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5" y="2562968"/>
            <a:ext cx="5997460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7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13BD8-AA0A-A981-C802-DFD27DD1F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BBA0D9D-11E6-35C4-7A77-72442B22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7A957563-366B-AE5B-8D06-2194E14E26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2606130-07CC-39DD-1068-A767FD63D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0CE7CD0-CB80-BA14-15EF-49BD1379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603997"/>
            <a:ext cx="4164357" cy="1775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Μοντέλο</a:t>
            </a:r>
            <a:r>
              <a:rPr lang="en-US" sz="4000" dirty="0"/>
              <a:t> Norman </a:t>
            </a:r>
            <a:r>
              <a:rPr lang="el-GR" sz="4000" dirty="0"/>
              <a:t>Παραγγελία Καφέ</a:t>
            </a:r>
            <a:br>
              <a:rPr lang="el-GR" sz="4000" dirty="0"/>
            </a:br>
            <a:r>
              <a:rPr lang="el-GR" sz="3600" i="1" dirty="0"/>
              <a:t>2</a:t>
            </a:r>
            <a:r>
              <a:rPr lang="el-GR" sz="3600" i="1" baseline="30000" dirty="0"/>
              <a:t>η</a:t>
            </a:r>
            <a:r>
              <a:rPr lang="el-GR" sz="3600" i="1" dirty="0"/>
              <a:t> </a:t>
            </a:r>
            <a:r>
              <a:rPr lang="el-GR" sz="3600" i="1" dirty="0" err="1"/>
              <a:t>διεπαφή</a:t>
            </a:r>
            <a:r>
              <a:rPr lang="el-GR" sz="3600" i="1" dirty="0"/>
              <a:t>  </a:t>
            </a:r>
            <a:endParaRPr lang="en-US" sz="3600" i="1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455142F1-A754-9227-CFA3-85A035627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C6CE1E1-FCCA-0872-6AF6-34D8938D6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3CA5CDA-2621-5148-0A14-3C5E5AF4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5" y="2511251"/>
            <a:ext cx="5890814" cy="3559150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BC433A1A-FF6C-A663-0918-CF5456549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004" y="2511251"/>
            <a:ext cx="5989138" cy="184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EB8631-EF6D-6F04-A117-A8AE0D24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EC3B5D-0AE3-4CDE-7417-98C0B0B2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6A611ED-CB0E-25EA-ADBE-DC1CC4B5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C555BC-14BC-3AFB-964B-0E158A4EB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4D72077-85D8-CE39-C976-29EEEF736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603997"/>
            <a:ext cx="4164357" cy="1775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Μοντέλο</a:t>
            </a:r>
            <a:r>
              <a:rPr lang="en-US" sz="4000" dirty="0"/>
              <a:t> Norman</a:t>
            </a:r>
            <a:r>
              <a:rPr lang="el-GR" sz="4000" dirty="0"/>
              <a:t> Έξυπνη Σκούπα</a:t>
            </a:r>
            <a:br>
              <a:rPr lang="el-GR" sz="4000" dirty="0"/>
            </a:br>
            <a:r>
              <a:rPr lang="el-GR" sz="3600" i="1" dirty="0"/>
              <a:t>1</a:t>
            </a:r>
            <a:r>
              <a:rPr lang="el-GR" sz="3600" i="1" baseline="30000" dirty="0"/>
              <a:t>η</a:t>
            </a:r>
            <a:r>
              <a:rPr lang="el-GR" sz="3600" i="1" dirty="0"/>
              <a:t> </a:t>
            </a:r>
            <a:r>
              <a:rPr lang="el-GR" sz="3600" i="1" dirty="0" err="1"/>
              <a:t>διεπαφή</a:t>
            </a:r>
            <a:r>
              <a:rPr lang="el-GR" sz="3600" i="1" dirty="0"/>
              <a:t>  </a:t>
            </a:r>
            <a:endParaRPr lang="en-US" sz="3600" i="1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E38DD95D-B78B-786A-B36D-676D841FF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EF2549-2059-8706-C11E-BEDD5A9C4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>
            <a:extLst>
              <a:ext uri="{FF2B5EF4-FFF2-40B4-BE49-F238E27FC236}">
                <a16:creationId xmlns:a16="http://schemas.microsoft.com/office/drawing/2014/main" id="{347A9373-17FA-7C1B-D1C7-043FFF6A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0" y="2379366"/>
            <a:ext cx="6391571" cy="4162111"/>
          </a:xfrm>
          <a:prstGeom prst="rect">
            <a:avLst/>
          </a:prstGeom>
        </p:spPr>
      </p:pic>
      <p:pic>
        <p:nvPicPr>
          <p:cNvPr id="7" name="Εικόνα 6">
            <a:extLst>
              <a:ext uri="{FF2B5EF4-FFF2-40B4-BE49-F238E27FC236}">
                <a16:creationId xmlns:a16="http://schemas.microsoft.com/office/drawing/2014/main" id="{9FED0B6D-A7E0-228B-8E09-6C6C94FB7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401" y="2379365"/>
            <a:ext cx="5660571" cy="177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5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16C804-A499-0FA2-1872-F8EADD96D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32F7C27-0C9A-FE1A-135F-A7315BBB7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ACC6C82-F6E8-424F-9EBA-1CD096B4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91D73F7-CAE5-C7D0-62AE-CF9FF8EDB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1977AA5-B141-95E3-CCE7-5FD039BD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603997"/>
            <a:ext cx="4164357" cy="17753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/>
              <a:t>Μοντέλο</a:t>
            </a:r>
            <a:r>
              <a:rPr lang="en-US" sz="4000" dirty="0"/>
              <a:t> Norman</a:t>
            </a:r>
            <a:r>
              <a:rPr lang="el-GR" sz="4000" dirty="0"/>
              <a:t> Έξυπνη Σκούπα</a:t>
            </a:r>
            <a:br>
              <a:rPr lang="el-GR" sz="4000" dirty="0"/>
            </a:br>
            <a:r>
              <a:rPr lang="el-GR" sz="3600" i="1" dirty="0"/>
              <a:t>2</a:t>
            </a:r>
            <a:r>
              <a:rPr lang="el-GR" sz="3600" i="1" baseline="30000" dirty="0"/>
              <a:t>η</a:t>
            </a:r>
            <a:r>
              <a:rPr lang="el-GR" sz="3600" i="1" dirty="0"/>
              <a:t> </a:t>
            </a:r>
            <a:r>
              <a:rPr lang="el-GR" sz="3600" i="1" dirty="0" err="1"/>
              <a:t>διεπαφή</a:t>
            </a:r>
            <a:r>
              <a:rPr lang="el-GR" sz="3600" i="1" dirty="0"/>
              <a:t>  </a:t>
            </a:r>
            <a:endParaRPr lang="en-US" sz="3600" i="1" dirty="0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57A8B75A-03BF-085F-18F6-8F411733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C5FCAF-5BC6-A143-5069-601A747D3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4996408D-0005-AC72-DF6B-662AA23B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" y="2401052"/>
            <a:ext cx="6135684" cy="3595433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524DD0CB-69FB-F601-783E-4667075B5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12" y="2401052"/>
            <a:ext cx="5883150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4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DA426-172F-226B-B1D6-F8CE9F855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649CF023-E123-8C30-13D8-CC23832916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811A37FF-CE57-C82F-345D-884352D5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Μοντέλο Norman </a:t>
            </a:r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A84E6E2-6F56-11B4-F583-216184BA6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Με β</a:t>
            </a:r>
            <a:r>
              <a:rPr lang="en-US" sz="1700" dirty="0" err="1"/>
              <a:t>άση</a:t>
            </a:r>
            <a:r>
              <a:rPr lang="en-US" sz="1700" dirty="0"/>
              <a:t> </a:t>
            </a:r>
            <a:r>
              <a:rPr lang="en-US" sz="1700" dirty="0" err="1"/>
              <a:t>το</a:t>
            </a:r>
            <a:r>
              <a:rPr lang="el-GR" sz="1700" dirty="0" err="1"/>
              <a:t>υς</a:t>
            </a:r>
            <a:r>
              <a:rPr lang="el-GR" sz="1700" dirty="0"/>
              <a:t> πίνακες που είναι βασισμένη στο μοντέλο του </a:t>
            </a:r>
            <a:r>
              <a:rPr lang="en-US" sz="1700" dirty="0"/>
              <a:t>Norman </a:t>
            </a:r>
            <a:r>
              <a:rPr lang="el-GR" sz="1700" dirty="0"/>
              <a:t>συμπεράναμε πως οι δεύτερες διεπαφές που είχαν δημιουργηθεί ήταν ελαφρώς προβληματικές προς τη χρήση και ο καταναλωτής τελικά δεν θα ολοκλήρωνε τις ενέργειες που επιθυμούσε. Οπότε καταλήξαμε σε αυτές τις εφαρμογές: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97037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83F0B7-5093-441D-ACAF-C03C62C8A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973054C-DFFD-9490-058A-BE93BA09F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86360F65-352E-9B2D-5C42-5C907D27D5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B0101D-369F-D382-B162-AF50F1D1F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E1D2AA0-8CA0-3171-312D-A8165E72B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Μοντέλο Norman </a:t>
            </a:r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7F816C4D-C75F-918D-56D9-6054D29C4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B3E83A-D854-0713-ECB5-F76CD1015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A51DE71A-D3BA-7C25-10A7-ED6341B9A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Με β</a:t>
            </a:r>
            <a:r>
              <a:rPr lang="en-US" sz="1700" dirty="0" err="1"/>
              <a:t>άση</a:t>
            </a:r>
            <a:r>
              <a:rPr lang="en-US" sz="1700" dirty="0"/>
              <a:t> </a:t>
            </a:r>
            <a:r>
              <a:rPr lang="en-US" sz="1700" dirty="0" err="1"/>
              <a:t>το</a:t>
            </a:r>
            <a:r>
              <a:rPr lang="el-GR" sz="1700" dirty="0" err="1"/>
              <a:t>υς</a:t>
            </a:r>
            <a:r>
              <a:rPr lang="el-GR" sz="1700" dirty="0"/>
              <a:t> πίνακες που είναι βασισμένη στο μοντέλο του </a:t>
            </a:r>
            <a:r>
              <a:rPr lang="en-US" sz="1700" dirty="0"/>
              <a:t>Norman </a:t>
            </a:r>
            <a:r>
              <a:rPr lang="el-GR" sz="1700" dirty="0" err="1"/>
              <a:t>συπεράναμε</a:t>
            </a:r>
            <a:r>
              <a:rPr lang="el-GR" sz="1700" dirty="0"/>
              <a:t> πως οι δεύτερες διεπαφές που είχαν δημιουργηθεί ήταν ελαφρώς προβληματικές προς τη χρήση και ο καταναλωτής τελικά δεν θα ολοκλήρωνε τις ενέργειες που επιθυμούσε. Οπότε καταλήξαμε σε αυτές τις εφαρμογές: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72574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C8D6F-15AC-7690-2E72-E808A6A5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2407F5A-7A46-5263-3596-27839631A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10EF8485-901B-53BD-9505-80D63227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027B383-4DC1-56E1-EF64-3503C4AD6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3DF9D40B-4362-93D5-5854-C08428B4D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756407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2800" dirty="0" err="1"/>
              <a:t>Διεπαφή</a:t>
            </a:r>
            <a:r>
              <a:rPr lang="el-GR" sz="2800" dirty="0"/>
              <a:t> Έξυπνης Σκούπας</a:t>
            </a:r>
            <a:endParaRPr lang="en-US" sz="2800" dirty="0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8461978B-0BA7-D622-5EEE-0043BE49C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A7798C-CF97-76A3-7F16-2478C522C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Εικόνα 4" descr="Εικόνα που περιέχει κείμενο, στιγμιότυπο οθόνης, λογότυπο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2AD4971-61A2-1256-9C27-B62BCC0B7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1968246"/>
            <a:ext cx="4544809" cy="2091288"/>
          </a:xfrm>
          <a:prstGeom prst="rect">
            <a:avLst/>
          </a:prstGeom>
        </p:spPr>
      </p:pic>
      <p:pic>
        <p:nvPicPr>
          <p:cNvPr id="10" name="Εικόνα 9" descr="Εικόνα που περιέχει κείμενο, στιγμιότυπο οθόνης, λογισμικό, εικονίδιο υπολογιστή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37355529-E974-DE56-251E-8250089FC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93" y="1968246"/>
            <a:ext cx="6041951" cy="4583279"/>
          </a:xfrm>
          <a:prstGeom prst="rect">
            <a:avLst/>
          </a:prstGeom>
        </p:spPr>
      </p:pic>
      <p:pic>
        <p:nvPicPr>
          <p:cNvPr id="12" name="Εικόνα 11" descr="Εικόνα που περιέχει κείμενο, στιγμιότυπο οθόνης, γραμματοσειρά, λογότυπο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986CFCF-2B96-B243-D720-C3180ADDB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4137536"/>
            <a:ext cx="2350944" cy="2642461"/>
          </a:xfrm>
          <a:prstGeom prst="rect">
            <a:avLst/>
          </a:prstGeom>
        </p:spPr>
      </p:pic>
      <p:pic>
        <p:nvPicPr>
          <p:cNvPr id="14" name="Εικόνα 13" descr="Εικόνα που περιέχει κείμενο, επαγγελματική κάρτα, στιγμιότυπο οθόνης, γραμματοσειρά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90B67E95-E7CC-D3EE-F5E8-9E7DB1170C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31" y="4137536"/>
            <a:ext cx="2528654" cy="20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1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882FA5-E570-A64F-8AC7-97FF43FD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C41FCF-3466-E352-6A8F-55FE2AF78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0FC6317C-680A-0FAB-801C-55835855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091" r="2329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B27351C-3DF9-FB35-CD3B-16C7A49A5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1">
            <a:extLst>
              <a:ext uri="{FF2B5EF4-FFF2-40B4-BE49-F238E27FC236}">
                <a16:creationId xmlns:a16="http://schemas.microsoft.com/office/drawing/2014/main" id="{4A9A5F67-275B-7D44-55FE-A8D87BD9A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240C36AE-99C1-EC91-BF21-719D5B0F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518795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l-GR" sz="2800" dirty="0" err="1"/>
              <a:t>Διεπαφή</a:t>
            </a:r>
            <a:r>
              <a:rPr lang="el-GR" sz="2800" dirty="0"/>
              <a:t> Παραγγελίας Καφέ</a:t>
            </a:r>
            <a:endParaRPr lang="en-US" sz="2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7E7B2C-4CB2-D2DC-C70B-CD51D4670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3" descr="Εικόνα που περιέχει κείμενο, στιγμιότυπο οθόνης, τοποθεσία web, ιστοσελίδ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C6A961B-403D-9D0C-8B99-52C6EFAF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1643507"/>
            <a:ext cx="5314874" cy="2887680"/>
          </a:xfrm>
          <a:prstGeom prst="rect">
            <a:avLst/>
          </a:prstGeom>
        </p:spPr>
      </p:pic>
      <p:pic>
        <p:nvPicPr>
          <p:cNvPr id="7" name="Εικόνα 6" descr="Εικόνα που περιέχει κείμενο, φλιτζάνι του καφέ, καφές, καφεΐν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C95B66C7-42F4-A8BD-3841-0C5440868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314874" cy="3478921"/>
          </a:xfrm>
          <a:prstGeom prst="rect">
            <a:avLst/>
          </a:prstGeom>
        </p:spPr>
      </p:pic>
      <p:pic>
        <p:nvPicPr>
          <p:cNvPr id="11" name="Εικόνα 10" descr="Εικόνα που περιέχει κείμενο, φλιτζάνι του καφέ, στιγμιότυπο οθόνης, φλιτζάνι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1CE480DC-AE6E-F4D6-46C4-EBDB38A310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4" y="4531187"/>
            <a:ext cx="3020034" cy="1957044"/>
          </a:xfrm>
          <a:prstGeom prst="rect">
            <a:avLst/>
          </a:prstGeom>
        </p:spPr>
      </p:pic>
      <p:pic>
        <p:nvPicPr>
          <p:cNvPr id="15" name="Εικόνα 14" descr="Εικόνα που περιέχει κείμενο, στιγμιότυπο οθόνης, λογισμικό, ιστοσελίδ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723CF0E6-DCC3-1439-D38A-7F8CFC3ED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20028"/>
            <a:ext cx="5314874" cy="2887680"/>
          </a:xfrm>
          <a:prstGeom prst="rect">
            <a:avLst/>
          </a:prstGeom>
        </p:spPr>
      </p:pic>
      <p:pic>
        <p:nvPicPr>
          <p:cNvPr id="17" name="Εικόνα 16" descr="Εικόνα που περιέχει κείμενο, στιγμιότυπο οθόνης, σχεδίαση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F2CF94C-C54C-1588-4DB6-E0EEFE5D80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492225"/>
            <a:ext cx="2121409" cy="232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8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E97FDCD3-BA6D-C792-C8DB-7341D03A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5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1580BE8-0054-A111-7C1C-9D6D249F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masis MT Pro Black" panose="020F0502020204030204" pitchFamily="18" charset="0"/>
              </a:rPr>
              <a:t>1</a:t>
            </a:r>
            <a:r>
              <a:rPr lang="el-GR" sz="2800" baseline="30000" dirty="0">
                <a:latin typeface="Amasis MT Pro Black" panose="020F0502020204030204" pitchFamily="18" charset="0"/>
              </a:rPr>
              <a:t>η</a:t>
            </a:r>
            <a:r>
              <a:rPr lang="el-GR" sz="2800" dirty="0">
                <a:latin typeface="Amasis MT Pro Black" panose="020F0502020204030204" pitchFamily="18" charset="0"/>
              </a:rPr>
              <a:t> εργασία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0935C8-DC1E-CE7F-429F-0E623018B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l-GR" sz="1700" dirty="0">
                <a:latin typeface="Amasis MT Pro Light" panose="020F0502020204030204" pitchFamily="18" charset="0"/>
              </a:rPr>
              <a:t>Ιεραρχική Ανάλυση Εργασιών</a:t>
            </a:r>
          </a:p>
          <a:p>
            <a:r>
              <a:rPr lang="el-GR" sz="1700" dirty="0">
                <a:latin typeface="Amasis MT Pro Light" panose="020F0502020204030204" pitchFamily="18" charset="0"/>
              </a:rPr>
              <a:t>Σύντομες σημειώσεις εκκίνησης</a:t>
            </a:r>
          </a:p>
          <a:p>
            <a:r>
              <a:rPr lang="el-GR" sz="1700" dirty="0">
                <a:latin typeface="Amasis MT Pro Light" panose="020F0502020204030204" pitchFamily="18" charset="0"/>
              </a:rPr>
              <a:t>Εγχειρίδιο Σύντομης Αναφοράς</a:t>
            </a:r>
          </a:p>
          <a:p>
            <a:r>
              <a:rPr lang="el-GR" sz="1700" dirty="0">
                <a:latin typeface="Amasis MT Pro Light" panose="020F0502020204030204" pitchFamily="18" charset="0"/>
              </a:rPr>
              <a:t>Αναλυτικό Εγχειρίδιο Αναφοράς</a:t>
            </a:r>
            <a:endParaRPr lang="en-US" sz="1700" dirty="0">
              <a:latin typeface="Amasis MT Pro Light" panose="020F0502020204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F18A80-3A5E-F14B-0F12-C6BA150EE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BB8C78-DC63-899F-FD09-DE0998366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EB08A4BB-141C-966B-4FF9-9C1B9EF1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5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6EF0CAD-21EE-FB90-FD1D-5F8B4F008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EB41900-5393-E7B5-F20D-48566253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masis MT Pro Black" panose="020F0502020204030204" pitchFamily="18" charset="0"/>
              </a:rPr>
              <a:t>Ιεραρχική Ανάλυση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A2CB4D-C2FC-42FD-63BC-99124607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BF2DEA-7A6F-51FE-0932-970562178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3A34A638-02A4-4651-A605-09F058AF3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2807323"/>
            <a:ext cx="11452337" cy="330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76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67CD1-301B-DA3F-E92C-63174C38C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44192D-595C-B3B6-259E-E559013DC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77163D0D-4EE2-0E20-EB02-2F691622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5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C24100-32CF-9BF7-59D1-31B47277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4DD27D8E-4892-459E-C223-7C35097A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555372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masis MT Pro Black" panose="020F0502020204030204" pitchFamily="18" charset="0"/>
              </a:rPr>
              <a:t>Ιεραρχική Ανάλυση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951AA-5A8D-EFCA-290E-DCD331319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61FA19-BCDB-6D22-9B8E-825CFED97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464A4FC0-E550-568D-EDE0-890EA5486D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" y="1870904"/>
            <a:ext cx="10889629" cy="443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53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2E3E76-38CF-F44D-20F3-83C62C3F1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09967E8-8F9F-7065-E043-61A496F75C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90A66337-7C2E-DA7F-02AD-2288A49344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5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7D1D02B-DEA1-12BF-613F-432F68EC5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4BCD973-D690-974A-697D-6D7C266E7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ptos Slab Light" panose="020F0502020204030204" pitchFamily="34" charset="0"/>
              </a:rPr>
              <a:t>Σύντομες σημειώσεις εκκίνησης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83793C-7408-76E7-3171-D3233EF31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2B4577-D894-2014-AA2A-A2385E6E1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Θέση περιεχομένου 2">
            <a:extLst>
              <a:ext uri="{FF2B5EF4-FFF2-40B4-BE49-F238E27FC236}">
                <a16:creationId xmlns:a16="http://schemas.microsoft.com/office/drawing/2014/main" id="{729CD4DF-B458-69BA-B4EF-EB16813BF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4" y="2610104"/>
            <a:ext cx="6820047" cy="37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5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4E42A-4D7D-8D21-8090-4EC61AC34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38D484-868A-F1C0-1E42-7814323AF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A4B4001E-4B74-55E7-A3B4-6EDED85C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5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313AEA-A25C-FC9F-3EA6-5839D9171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F08E26D-18AD-E692-B064-A8E884551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38" y="828461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ptos Slab Light" panose="020F0502020204030204" pitchFamily="34" charset="0"/>
              </a:rPr>
              <a:t>Σύντομες σημειώσεις εκκίνησης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B40691-E0A7-5F0A-FB07-4B2D91CC1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D02CA6-574C-2EEC-616B-9A812F029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Θέση περιεχομένου 5">
            <a:extLst>
              <a:ext uri="{FF2B5EF4-FFF2-40B4-BE49-F238E27FC236}">
                <a16:creationId xmlns:a16="http://schemas.microsoft.com/office/drawing/2014/main" id="{233A285F-344C-5C91-6960-A64371842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7" y="2108923"/>
            <a:ext cx="7214062" cy="41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AC30B-B0AB-C410-6AD8-F75B18823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3EC2D78-3343-639E-0FD6-42AF2D7D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48260FA5-F7A8-E221-52C4-A6A5F770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3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2761AB-FE27-B5F8-ACB5-20D0A5EC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D0A70973-9A94-6805-AC42-23DB00F4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245687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ptos Slab Light" panose="020F0502020204030204" pitchFamily="34" charset="0"/>
              </a:rPr>
              <a:t>Εγχειρίδιο Σύντομης Αναφοράς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40C0E9-8416-8F61-A868-0ABA375C1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2DD353-17AA-92DF-2E12-F78E1F6E0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Θέση περιεχομένου 4">
            <a:extLst>
              <a:ext uri="{FF2B5EF4-FFF2-40B4-BE49-F238E27FC236}">
                <a16:creationId xmlns:a16="http://schemas.microsoft.com/office/drawing/2014/main" id="{55A1C741-E542-772C-C3A9-60C9DE519F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684495"/>
              </p:ext>
            </p:extLst>
          </p:nvPr>
        </p:nvGraphicFramePr>
        <p:xfrm>
          <a:off x="424815" y="2699399"/>
          <a:ext cx="4998305" cy="35262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7451">
                  <a:extLst>
                    <a:ext uri="{9D8B030D-6E8A-4147-A177-3AD203B41FA5}">
                      <a16:colId xmlns:a16="http://schemas.microsoft.com/office/drawing/2014/main" val="4139760718"/>
                    </a:ext>
                  </a:extLst>
                </a:gridCol>
                <a:gridCol w="3450854">
                  <a:extLst>
                    <a:ext uri="{9D8B030D-6E8A-4147-A177-3AD203B41FA5}">
                      <a16:colId xmlns:a16="http://schemas.microsoft.com/office/drawing/2014/main" val="1903673304"/>
                    </a:ext>
                  </a:extLst>
                </a:gridCol>
              </a:tblGrid>
              <a:tr h="2611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Λειτουργί</a:t>
                      </a:r>
                      <a:r>
                        <a:rPr lang="en-US" sz="1200" kern="100" dirty="0">
                          <a:effectLst/>
                        </a:rPr>
                        <a:t>α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Περιγρ</a:t>
                      </a:r>
                      <a:r>
                        <a:rPr lang="en-US" sz="1200" kern="100" dirty="0">
                          <a:effectLst/>
                        </a:rPr>
                        <a:t>αφή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925514"/>
                  </a:ext>
                </a:extLst>
              </a:tr>
              <a:tr h="532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Λίστ</a:t>
                      </a:r>
                      <a:r>
                        <a:rPr lang="en-US" sz="1200" kern="100" dirty="0">
                          <a:effectLst/>
                        </a:rPr>
                        <a:t>α Μαγαζιών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Επιλέγουμε ποιο μαγαζί θέλουμε να προμηθευτούμε προϊόντα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143793"/>
                  </a:ext>
                </a:extLst>
              </a:tr>
              <a:tr h="48296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Λίστ</a:t>
                      </a:r>
                      <a:r>
                        <a:rPr lang="en-US" sz="1200" kern="100" dirty="0">
                          <a:effectLst/>
                        </a:rPr>
                        <a:t>α Αγαθών (Μενού)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8800" marR="0" indent="-182880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Επ</a:t>
                      </a:r>
                      <a:r>
                        <a:rPr lang="en-US" sz="1200" kern="100" dirty="0" err="1">
                          <a:effectLst/>
                        </a:rPr>
                        <a:t>ιλέγουμε</a:t>
                      </a:r>
                      <a:r>
                        <a:rPr lang="en-US" sz="1200" kern="100" dirty="0">
                          <a:effectLst/>
                        </a:rPr>
                        <a:t> π</a:t>
                      </a:r>
                      <a:r>
                        <a:rPr lang="en-US" sz="1200" kern="100" dirty="0" err="1">
                          <a:effectLst/>
                        </a:rPr>
                        <a:t>οιο</a:t>
                      </a:r>
                      <a:r>
                        <a:rPr lang="en-US" sz="1200" kern="100" dirty="0">
                          <a:effectLst/>
                        </a:rPr>
                        <a:t> π</a:t>
                      </a:r>
                      <a:r>
                        <a:rPr lang="en-US" sz="1200" kern="100" dirty="0" err="1">
                          <a:effectLst/>
                        </a:rPr>
                        <a:t>ροϊόν</a:t>
                      </a:r>
                      <a:r>
                        <a:rPr lang="en-US" sz="1200" kern="100" dirty="0">
                          <a:effectLst/>
                        </a:rPr>
                        <a:t> θα α</a:t>
                      </a:r>
                      <a:r>
                        <a:rPr lang="en-US" sz="1200" kern="100" dirty="0" err="1">
                          <a:effectLst/>
                        </a:rPr>
                        <a:t>γοράσουμε</a:t>
                      </a:r>
                      <a:r>
                        <a:rPr lang="en-US" sz="1200" kern="100" dirty="0">
                          <a:effectLst/>
                        </a:rPr>
                        <a:t> 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555501"/>
                  </a:ext>
                </a:extLst>
              </a:tr>
              <a:tr h="7827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Λίστ</a:t>
                      </a:r>
                      <a:r>
                        <a:rPr lang="en-US" sz="1200" kern="100" dirty="0">
                          <a:effectLst/>
                        </a:rPr>
                        <a:t>α στάσεων (Χάρτης?)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0" marR="0" indent="-22860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Επιλέγουμε σε ποια στάση θα παραλάβουμε τα </a:t>
                      </a:r>
                    </a:p>
                    <a:p>
                      <a:pPr marL="2286000" marR="0" indent="-228600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προϊόντα</a:t>
                      </a:r>
                      <a:endParaRPr lang="el-GR" sz="1100" kern="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 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079965"/>
                  </a:ext>
                </a:extLst>
              </a:tr>
              <a:tr h="26118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Κουμ</a:t>
                      </a:r>
                      <a:r>
                        <a:rPr lang="en-US" sz="1200" kern="100" dirty="0">
                          <a:effectLst/>
                        </a:rPr>
                        <a:t>πί πληρωμής     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0" marR="0" indent="-228600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Επιλέγουμε τον τρόπο που θα πληρώσουμε 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723421"/>
                  </a:ext>
                </a:extLst>
              </a:tr>
              <a:tr h="6730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Πεδί</a:t>
                      </a:r>
                      <a:r>
                        <a:rPr lang="en-US" sz="1200" kern="100" dirty="0">
                          <a:effectLst/>
                        </a:rPr>
                        <a:t>α για την κάρτα    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0" marR="0" indent="-228600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Πεδία που σημειώνουμε τα στοιχεία της κάρτας </a:t>
                      </a:r>
                      <a:endParaRPr lang="el-GR" sz="1100" kern="100" dirty="0">
                        <a:effectLst/>
                      </a:endParaRPr>
                    </a:p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 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142344"/>
                  </a:ext>
                </a:extLst>
              </a:tr>
              <a:tr h="5323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Κουμ</a:t>
                      </a:r>
                      <a:r>
                        <a:rPr lang="en-US" sz="1200" kern="100" dirty="0">
                          <a:effectLst/>
                        </a:rPr>
                        <a:t>πί οριστικής πληρωμής     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Κάνουμε την οριστική πληρωμή και αυτόματα ολοκληρώνεται η παραγγελία	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188690"/>
                  </a:ext>
                </a:extLst>
              </a:tr>
            </a:tbl>
          </a:graphicData>
        </a:graphic>
      </p:graphicFrame>
      <p:graphicFrame>
        <p:nvGraphicFramePr>
          <p:cNvPr id="7" name="Πίνακας 6">
            <a:extLst>
              <a:ext uri="{FF2B5EF4-FFF2-40B4-BE49-F238E27FC236}">
                <a16:creationId xmlns:a16="http://schemas.microsoft.com/office/drawing/2014/main" id="{A7CD5844-E351-0A88-5749-E3CA53E08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95459"/>
              </p:ext>
            </p:extLst>
          </p:nvPr>
        </p:nvGraphicFramePr>
        <p:xfrm>
          <a:off x="6468438" y="2699398"/>
          <a:ext cx="4115213" cy="2177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9882">
                  <a:extLst>
                    <a:ext uri="{9D8B030D-6E8A-4147-A177-3AD203B41FA5}">
                      <a16:colId xmlns:a16="http://schemas.microsoft.com/office/drawing/2014/main" val="1141487182"/>
                    </a:ext>
                  </a:extLst>
                </a:gridCol>
                <a:gridCol w="3025331">
                  <a:extLst>
                    <a:ext uri="{9D8B030D-6E8A-4147-A177-3AD203B41FA5}">
                      <a16:colId xmlns:a16="http://schemas.microsoft.com/office/drawing/2014/main" val="3387702827"/>
                    </a:ext>
                  </a:extLst>
                </a:gridCol>
              </a:tblGrid>
              <a:tr h="242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Λειτουργί</a:t>
                      </a:r>
                      <a:r>
                        <a:rPr lang="en-US" sz="1200" kern="100" dirty="0">
                          <a:effectLst/>
                        </a:rPr>
                        <a:t>α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Περιγρ</a:t>
                      </a:r>
                      <a:r>
                        <a:rPr lang="en-US" sz="1200" kern="100" dirty="0">
                          <a:effectLst/>
                        </a:rPr>
                        <a:t>αφή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818059"/>
                  </a:ext>
                </a:extLst>
              </a:tr>
              <a:tr h="49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Χάρτης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Προβολή κάτοψης του εσωτερικού του λεωφορείου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232060"/>
                  </a:ext>
                </a:extLst>
              </a:tr>
              <a:tr h="49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Μενού</a:t>
                      </a:r>
                      <a:r>
                        <a:rPr lang="en-US" sz="1200" kern="100" dirty="0">
                          <a:effectLst/>
                        </a:rPr>
                        <a:t> επ</a:t>
                      </a:r>
                      <a:r>
                        <a:rPr lang="en-US" sz="1200" kern="100" dirty="0" err="1">
                          <a:effectLst/>
                        </a:rPr>
                        <a:t>ιλογών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Προβάλλει τις διαθέσιμες επιλογές καθαρισμού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350667"/>
                  </a:ext>
                </a:extLst>
              </a:tr>
              <a:tr h="4491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Επιβεβα</a:t>
                      </a:r>
                      <a:r>
                        <a:rPr lang="en-US" sz="1200" kern="100" dirty="0" err="1">
                          <a:effectLst/>
                        </a:rPr>
                        <a:t>ίωση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Οριστικοποιεί τις επιλογές του χρήστη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5428235"/>
                  </a:ext>
                </a:extLst>
              </a:tr>
              <a:tr h="4950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 err="1">
                          <a:effectLst/>
                        </a:rPr>
                        <a:t>Χρονόμετρο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l-GR" sz="1200" kern="100" dirty="0">
                          <a:effectLst/>
                        </a:rPr>
                        <a:t>Αντίστροφη μέτρηση του χρόνου περάτωσης του καθαρισμού</a:t>
                      </a:r>
                      <a:endParaRPr lang="el-G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09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6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4444D0-DD24-B6A9-DC29-86EB2BBAB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 descr="Εικόνα που περιέχει εξωτερικός χώρος/ύπαιθρος, χερσαίο όχημα, ουρανός, όχημα&#10;&#10;Το περιεχόμενο που δημιουργείται από AI ενδέχεται να είναι εσφαλμένο.">
            <a:extLst>
              <a:ext uri="{FF2B5EF4-FFF2-40B4-BE49-F238E27FC236}">
                <a16:creationId xmlns:a16="http://schemas.microsoft.com/office/drawing/2014/main" id="{D7FB9A3D-8E0C-F437-89BD-409CD2DC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>
            <a:fillRect/>
          </a:stretch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1" name="Rectangle 2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FAA8A61-F1E1-5E95-90C9-53DA6FB6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l-GR" sz="4000">
                <a:latin typeface="Aptos Slab Light" panose="020F0502020204030204" pitchFamily="34" charset="0"/>
              </a:rPr>
              <a:t>Αναλυτικό Εγχειρίδιο Αναφοράς 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1DCE2A13-A5D6-3755-D506-728A4A480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sz="1600"/>
              <a:t>Δομή των αναλυτικών Εγχειριδίων:</a:t>
            </a:r>
          </a:p>
          <a:p>
            <a:pPr lvl="1"/>
            <a:r>
              <a:rPr lang="el-GR" sz="1600"/>
              <a:t>Εισαγωγή: περιγράφονται στόχοι και κάποια βασικά σημεία</a:t>
            </a:r>
          </a:p>
          <a:p>
            <a:pPr lvl="1"/>
            <a:r>
              <a:rPr lang="el-GR" sz="1600"/>
              <a:t>Απατήσεις συστήματος: αναγράφονται τα προαπαιτούμενα για τη χρήση της εφαρμογής</a:t>
            </a:r>
          </a:p>
          <a:p>
            <a:pPr lvl="1"/>
            <a:r>
              <a:rPr lang="el-GR" sz="1600"/>
              <a:t>Περιγραφή Διεπαφής: Περιγράφεται η εφαρμογή</a:t>
            </a:r>
          </a:p>
          <a:p>
            <a:pPr lvl="1"/>
            <a:r>
              <a:rPr lang="el-GR" sz="1600"/>
              <a:t>Αναλυτικές Λειτουργίες: Αναφέρονται αναλυτικά οι λειτουργίες και η σειρά στην οποία πρέπει να γίνουν οι διαδικασίες</a:t>
            </a:r>
          </a:p>
          <a:p>
            <a:pPr lvl="1"/>
            <a:endParaRPr lang="el-GR" sz="1600"/>
          </a:p>
        </p:txBody>
      </p:sp>
    </p:spTree>
    <p:extLst>
      <p:ext uri="{BB962C8B-B14F-4D97-AF65-F5344CB8AC3E}">
        <p14:creationId xmlns:p14="http://schemas.microsoft.com/office/powerpoint/2010/main" val="3836436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890DD-E95B-B052-A494-491451C72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18A630-42C7-4A17-9260-F47503C61D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F2F1CEB4-7542-930E-6F1F-73C5ADA2B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" t="9091" r="23238"/>
          <a:stretch>
            <a:fillRect/>
          </a:stretch>
        </p:blipFill>
        <p:spPr>
          <a:xfrm>
            <a:off x="2833633" y="10"/>
            <a:ext cx="9358365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74DDB2-6FFA-2F39-926B-77AFD017C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A42FB2B-93F7-178E-BACA-9FD799DB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245687"/>
            <a:ext cx="3438144" cy="1124712"/>
          </a:xfrm>
        </p:spPr>
        <p:txBody>
          <a:bodyPr anchor="b">
            <a:normAutofit/>
          </a:bodyPr>
          <a:lstStyle/>
          <a:p>
            <a:r>
              <a:rPr lang="el-GR" sz="2800" dirty="0">
                <a:latin typeface="Aptos Slab Light" panose="020F0502020204030204" pitchFamily="34" charset="0"/>
              </a:rPr>
              <a:t>Αναλυτικό Εγχειρίδιο Αναφοράς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67414B-F00C-E096-372A-2E894B162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F69EC2-CDED-3116-4F21-0BC760DD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Θέση περιεχομένου 4">
            <a:extLst>
              <a:ext uri="{FF2B5EF4-FFF2-40B4-BE49-F238E27FC236}">
                <a16:creationId xmlns:a16="http://schemas.microsoft.com/office/drawing/2014/main" id="{EA4C6BA1-A379-D721-A345-F501C961C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2474" y="2584514"/>
            <a:ext cx="5673526" cy="36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44585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4ca477e-dbbf-4dd9-87c1-0e35abe96ea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E933D62F680744952902376AA7991C" ma:contentTypeVersion="8" ma:contentTypeDescription="Create a new document." ma:contentTypeScope="" ma:versionID="70e926871e0febd3169f31b763a16468">
  <xsd:schema xmlns:xsd="http://www.w3.org/2001/XMLSchema" xmlns:xs="http://www.w3.org/2001/XMLSchema" xmlns:p="http://schemas.microsoft.com/office/2006/metadata/properties" xmlns:ns3="04ca477e-dbbf-4dd9-87c1-0e35abe96eac" xmlns:ns4="e584065b-35e7-48d6-9843-e4b5edb9e1ab" targetNamespace="http://schemas.microsoft.com/office/2006/metadata/properties" ma:root="true" ma:fieldsID="c83256ac7b8626aefa5bf1dd2a0ecbad" ns3:_="" ns4:_="">
    <xsd:import namespace="04ca477e-dbbf-4dd9-87c1-0e35abe96eac"/>
    <xsd:import namespace="e584065b-35e7-48d6-9843-e4b5edb9e1a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ca477e-dbbf-4dd9-87c1-0e35abe96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84065b-35e7-48d6-9843-e4b5edb9e1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C17CE5-6A53-4A33-B05C-36F8D8AF495A}">
  <ds:schemaRefs>
    <ds:schemaRef ds:uri="http://purl.org/dc/terms/"/>
    <ds:schemaRef ds:uri="e584065b-35e7-48d6-9843-e4b5edb9e1ab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04ca477e-dbbf-4dd9-87c1-0e35abe96eac"/>
  </ds:schemaRefs>
</ds:datastoreItem>
</file>

<file path=customXml/itemProps2.xml><?xml version="1.0" encoding="utf-8"?>
<ds:datastoreItem xmlns:ds="http://schemas.openxmlformats.org/officeDocument/2006/customXml" ds:itemID="{376920CB-7050-4305-8C42-576B55A05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8ED324-92E5-4E0C-96A2-7FAB14E054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ca477e-dbbf-4dd9-87c1-0e35abe96eac"/>
    <ds:schemaRef ds:uri="e584065b-35e7-48d6-9843-e4b5edb9e1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349</Words>
  <Application>Microsoft Office PowerPoint</Application>
  <PresentationFormat>Ευρεία οθόνη</PresentationFormat>
  <Paragraphs>61</Paragraphs>
  <Slides>18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7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26" baseType="lpstr">
      <vt:lpstr>Amasis MT Pro Black</vt:lpstr>
      <vt:lpstr>Amasis MT Pro Light</vt:lpstr>
      <vt:lpstr>Aptos</vt:lpstr>
      <vt:lpstr>Aptos Display</vt:lpstr>
      <vt:lpstr>Aptos Slab Light</vt:lpstr>
      <vt:lpstr>Arial</vt:lpstr>
      <vt:lpstr>Calibri</vt:lpstr>
      <vt:lpstr>Θέμα του Office</vt:lpstr>
      <vt:lpstr>BerlBus:  Το λεωφορείο για την πιο άνετη περιήγηση του Βερολίνου</vt:lpstr>
      <vt:lpstr>1η εργασία </vt:lpstr>
      <vt:lpstr>Ιεραρχική Ανάλυση </vt:lpstr>
      <vt:lpstr>Ιεραρχική Ανάλυση </vt:lpstr>
      <vt:lpstr>Σύντομες σημειώσεις εκκίνησης</vt:lpstr>
      <vt:lpstr>Σύντομες σημειώσεις εκκίνησης</vt:lpstr>
      <vt:lpstr>Εγχειρίδιο Σύντομης Αναφοράς </vt:lpstr>
      <vt:lpstr>Αναλυτικό Εγχειρίδιο Αναφοράς </vt:lpstr>
      <vt:lpstr>Αναλυτικό Εγχειρίδιο Αναφοράς </vt:lpstr>
      <vt:lpstr>Μοντέλο Norman </vt:lpstr>
      <vt:lpstr>Μοντέλο Norman Παραγγελία Καφέ 1η διεπαφή</vt:lpstr>
      <vt:lpstr>Μοντέλο Norman Παραγγελία Καφέ 2η διεπαφή  </vt:lpstr>
      <vt:lpstr>Μοντέλο Norman Έξυπνη Σκούπα 1η διεπαφή  </vt:lpstr>
      <vt:lpstr>Μοντέλο Norman Έξυπνη Σκούπα 2η διεπαφή  </vt:lpstr>
      <vt:lpstr>Μοντέλο Norman </vt:lpstr>
      <vt:lpstr>Μοντέλο Norman </vt:lpstr>
      <vt:lpstr>Διεπαφή Έξυπνης Σκούπας</vt:lpstr>
      <vt:lpstr>Διεπαφή Παραγγελίας Καφέ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VASILAINA</dc:creator>
  <cp:lastModifiedBy>MARIA VASILAINA</cp:lastModifiedBy>
  <cp:revision>9</cp:revision>
  <dcterms:created xsi:type="dcterms:W3CDTF">2025-12-05T10:57:05Z</dcterms:created>
  <dcterms:modified xsi:type="dcterms:W3CDTF">2025-12-07T15:18:52Z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0x01010048E933D62F680744952902376AA7991C</vt:lpwstr>
  </property>
</Properties>
</file>